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sldIdLst>
    <p:sldId id="256" r:id="rId3"/>
    <p:sldId id="651" r:id="rId4"/>
    <p:sldId id="674" r:id="rId5"/>
    <p:sldId id="675" r:id="rId6"/>
    <p:sldId id="681" r:id="rId7"/>
    <p:sldId id="682" r:id="rId8"/>
    <p:sldId id="676" r:id="rId9"/>
    <p:sldId id="658" r:id="rId10"/>
    <p:sldId id="680" r:id="rId11"/>
    <p:sldId id="655" r:id="rId12"/>
    <p:sldId id="657" r:id="rId13"/>
    <p:sldId id="677" r:id="rId14"/>
    <p:sldId id="659" r:id="rId15"/>
    <p:sldId id="654" r:id="rId16"/>
    <p:sldId id="656" r:id="rId17"/>
    <p:sldId id="660" r:id="rId18"/>
    <p:sldId id="661" r:id="rId19"/>
    <p:sldId id="662" r:id="rId20"/>
    <p:sldId id="663" r:id="rId21"/>
    <p:sldId id="664" r:id="rId22"/>
    <p:sldId id="665" r:id="rId23"/>
    <p:sldId id="667" r:id="rId24"/>
    <p:sldId id="666" r:id="rId25"/>
    <p:sldId id="672" r:id="rId26"/>
    <p:sldId id="66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19DC6-92A4-4299-8215-E87912E766FB}" type="datetimeFigureOut">
              <a:rPr lang="zh-CN" altLang="en-US" smtClean="0"/>
              <a:t>2024/7/4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93CE1-B28B-418E-B6A2-B5EFD29A48B8}" type="slidenum">
              <a:rPr lang="zh-CN" altLang="en-US" smtClean="0"/>
              <a:t>‹#›</a:t>
            </a:fld>
            <a:endParaRPr lang="zh-CN" altLang="en-US"/>
          </a:p>
        </p:txBody>
      </p:sp>
    </p:spTree>
    <p:extLst>
      <p:ext uri="{BB962C8B-B14F-4D97-AF65-F5344CB8AC3E}">
        <p14:creationId xmlns:p14="http://schemas.microsoft.com/office/powerpoint/2010/main" val="3253377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42983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45408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80396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1240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92577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56012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4384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27545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90073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89053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6579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11825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61984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0862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31452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06157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79475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3282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3226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7296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68177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79561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24444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54724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D92EA-AC22-D0D8-CAC1-81FDAD1FFC4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7C03153-02BF-411E-12D7-22A7A3473D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CB99A96-FF91-5280-2DF0-F40A9EB4B2E8}"/>
              </a:ext>
            </a:extLst>
          </p:cNvPr>
          <p:cNvSpPr>
            <a:spLocks noGrp="1"/>
          </p:cNvSpPr>
          <p:nvPr>
            <p:ph type="dt" sz="half" idx="10"/>
          </p:nvPr>
        </p:nvSpPr>
        <p:spPr/>
        <p:txBody>
          <a:bodyPr/>
          <a:lstStyle/>
          <a:p>
            <a:fld id="{1211E143-691D-4DF1-BB93-3062788E9623}"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B5358C9D-7AE6-F815-B0D2-AD27E22586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82EC82-B8DA-8336-832F-CFC2EC7A160C}"/>
              </a:ext>
            </a:extLst>
          </p:cNvPr>
          <p:cNvSpPr>
            <a:spLocks noGrp="1"/>
          </p:cNvSpPr>
          <p:nvPr>
            <p:ph type="sldNum" sz="quarter" idx="12"/>
          </p:nvPr>
        </p:nvSpPr>
        <p:spPr/>
        <p:txBody>
          <a:body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4209239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4E0B6-E7BA-BC19-2693-C1B1861E467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30E7D07-666A-6B97-6284-7E99C2E72BF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E4A4B5-B02D-FE2A-5578-B009F940B69D}"/>
              </a:ext>
            </a:extLst>
          </p:cNvPr>
          <p:cNvSpPr>
            <a:spLocks noGrp="1"/>
          </p:cNvSpPr>
          <p:nvPr>
            <p:ph type="dt" sz="half" idx="10"/>
          </p:nvPr>
        </p:nvSpPr>
        <p:spPr/>
        <p:txBody>
          <a:bodyPr/>
          <a:lstStyle/>
          <a:p>
            <a:fld id="{1211E143-691D-4DF1-BB93-3062788E9623}"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4C74DA36-AD31-21AA-6097-244698BB54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361FC5-9961-B8E6-94CE-40A7E35AF7AD}"/>
              </a:ext>
            </a:extLst>
          </p:cNvPr>
          <p:cNvSpPr>
            <a:spLocks noGrp="1"/>
          </p:cNvSpPr>
          <p:nvPr>
            <p:ph type="sldNum" sz="quarter" idx="12"/>
          </p:nvPr>
        </p:nvSpPr>
        <p:spPr/>
        <p:txBody>
          <a:body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2395775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BC2C173-7CE5-02CB-33C5-673A8B1E279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76D4962-15C2-7384-4E22-872C34D92D5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A98C239-964C-3A77-5779-2027CE629AB1}"/>
              </a:ext>
            </a:extLst>
          </p:cNvPr>
          <p:cNvSpPr>
            <a:spLocks noGrp="1"/>
          </p:cNvSpPr>
          <p:nvPr>
            <p:ph type="dt" sz="half" idx="10"/>
          </p:nvPr>
        </p:nvSpPr>
        <p:spPr/>
        <p:txBody>
          <a:bodyPr/>
          <a:lstStyle/>
          <a:p>
            <a:fld id="{1211E143-691D-4DF1-BB93-3062788E9623}"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778C44EB-9D4A-C350-DDC7-0C23653B92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8FB7D6-4CA3-15AD-0C48-495E7022B158}"/>
              </a:ext>
            </a:extLst>
          </p:cNvPr>
          <p:cNvSpPr>
            <a:spLocks noGrp="1"/>
          </p:cNvSpPr>
          <p:nvPr>
            <p:ph type="sldNum" sz="quarter" idx="12"/>
          </p:nvPr>
        </p:nvSpPr>
        <p:spPr/>
        <p:txBody>
          <a:body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1396340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73AC5-107D-2354-2989-1B6C3840394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70E3318-E8A2-88B2-D49D-8C16B315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2BCF2C-E4A3-0567-1C58-9AD14D68CDD7}"/>
              </a:ext>
            </a:extLst>
          </p:cNvPr>
          <p:cNvSpPr>
            <a:spLocks noGrp="1"/>
          </p:cNvSpPr>
          <p:nvPr>
            <p:ph type="dt" sz="half" idx="10"/>
          </p:nvPr>
        </p:nvSpPr>
        <p:spPr/>
        <p:txBody>
          <a:bodyPr/>
          <a:lstStyle/>
          <a:p>
            <a:pPr>
              <a:defRPr/>
            </a:pPr>
            <a:fld id="{B5D2AA59-78FD-4470-8E5D-5B0066486475}" type="datetime1">
              <a:rPr lang="zh-CN" altLang="en-US" smtClean="0"/>
              <a:pPr>
                <a:defRPr/>
              </a:pPr>
              <a:t>2024/7/4</a:t>
            </a:fld>
            <a:endParaRPr lang="zh-CN" altLang="en-US"/>
          </a:p>
        </p:txBody>
      </p:sp>
      <p:sp>
        <p:nvSpPr>
          <p:cNvPr id="5" name="页脚占位符 4">
            <a:extLst>
              <a:ext uri="{FF2B5EF4-FFF2-40B4-BE49-F238E27FC236}">
                <a16:creationId xmlns:a16="http://schemas.microsoft.com/office/drawing/2014/main" id="{8DA05F84-349F-5285-F901-BD2044F9DED0}"/>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6" name="灯片编号占位符 5">
            <a:extLst>
              <a:ext uri="{FF2B5EF4-FFF2-40B4-BE49-F238E27FC236}">
                <a16:creationId xmlns:a16="http://schemas.microsoft.com/office/drawing/2014/main" id="{246CEEB4-E9C0-526F-A003-D2617453461C}"/>
              </a:ext>
            </a:extLst>
          </p:cNvPr>
          <p:cNvSpPr>
            <a:spLocks noGrp="1"/>
          </p:cNvSpPr>
          <p:nvPr>
            <p:ph type="sldNum" sz="quarter" idx="12"/>
          </p:nvPr>
        </p:nvSpPr>
        <p:spPr/>
        <p:txBody>
          <a:bodyPr/>
          <a:lstStyle/>
          <a:p>
            <a:pPr>
              <a:defRPr/>
            </a:pPr>
            <a:fld id="{67121F33-538D-4728-990C-A8B714BBA0BA}" type="slidenum">
              <a:rPr lang="zh-CN" altLang="en-US" smtClean="0"/>
              <a:pPr>
                <a:defRPr/>
              </a:pPr>
              <a:t>‹#›</a:t>
            </a:fld>
            <a:endParaRPr lang="zh-CN" altLang="en-US"/>
          </a:p>
        </p:txBody>
      </p:sp>
    </p:spTree>
    <p:extLst>
      <p:ext uri="{BB962C8B-B14F-4D97-AF65-F5344CB8AC3E}">
        <p14:creationId xmlns:p14="http://schemas.microsoft.com/office/powerpoint/2010/main" val="1566002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BAFA0-7153-7C33-C6F7-ABBF38A3F4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A267DD8-BF53-E243-F4ED-EBD22CD632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23DC70-9B52-139E-4059-9D0875AA8DBD}"/>
              </a:ext>
            </a:extLst>
          </p:cNvPr>
          <p:cNvSpPr>
            <a:spLocks noGrp="1"/>
          </p:cNvSpPr>
          <p:nvPr>
            <p:ph type="dt" sz="half" idx="10"/>
          </p:nvPr>
        </p:nvSpPr>
        <p:spPr/>
        <p:txBody>
          <a:bodyPr/>
          <a:lstStyle/>
          <a:p>
            <a:pPr>
              <a:defRPr/>
            </a:pPr>
            <a:fld id="{CCA1FE07-31FF-4706-B08C-65D202C3B8C8}" type="datetime1">
              <a:rPr lang="zh-CN" altLang="en-US" smtClean="0"/>
              <a:pPr>
                <a:defRPr/>
              </a:pPr>
              <a:t>2024/7/4</a:t>
            </a:fld>
            <a:endParaRPr lang="zh-CN" altLang="en-US"/>
          </a:p>
        </p:txBody>
      </p:sp>
      <p:sp>
        <p:nvSpPr>
          <p:cNvPr id="5" name="页脚占位符 4">
            <a:extLst>
              <a:ext uri="{FF2B5EF4-FFF2-40B4-BE49-F238E27FC236}">
                <a16:creationId xmlns:a16="http://schemas.microsoft.com/office/drawing/2014/main" id="{48C70A88-CACC-33FD-1BFA-3191EAF9E108}"/>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6" name="灯片编号占位符 5">
            <a:extLst>
              <a:ext uri="{FF2B5EF4-FFF2-40B4-BE49-F238E27FC236}">
                <a16:creationId xmlns:a16="http://schemas.microsoft.com/office/drawing/2014/main" id="{8255F1FA-1723-F18D-B27D-A81F39EA2A51}"/>
              </a:ext>
            </a:extLst>
          </p:cNvPr>
          <p:cNvSpPr>
            <a:spLocks noGrp="1"/>
          </p:cNvSpPr>
          <p:nvPr>
            <p:ph type="sldNum" sz="quarter" idx="12"/>
          </p:nvPr>
        </p:nvSpPr>
        <p:spPr/>
        <p:txBody>
          <a:bodyPr/>
          <a:lstStyle/>
          <a:p>
            <a:pPr>
              <a:defRPr/>
            </a:pPr>
            <a:fld id="{B8AF227A-728E-467B-B6A0-2EA9DEA121BD}" type="slidenum">
              <a:rPr lang="zh-CN" altLang="en-US" smtClean="0"/>
              <a:pPr>
                <a:defRPr/>
              </a:pPr>
              <a:t>‹#›</a:t>
            </a:fld>
            <a:endParaRPr lang="zh-CN" altLang="en-US"/>
          </a:p>
        </p:txBody>
      </p:sp>
    </p:spTree>
    <p:extLst>
      <p:ext uri="{BB962C8B-B14F-4D97-AF65-F5344CB8AC3E}">
        <p14:creationId xmlns:p14="http://schemas.microsoft.com/office/powerpoint/2010/main" val="1230190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1FCA5-DF76-F12E-D6F1-57774793AE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CD4B7-3E08-A65D-60C3-F4407F12FE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B64B7A-C18A-E184-A102-B9048659D333}"/>
              </a:ext>
            </a:extLst>
          </p:cNvPr>
          <p:cNvSpPr>
            <a:spLocks noGrp="1"/>
          </p:cNvSpPr>
          <p:nvPr>
            <p:ph type="dt" sz="half" idx="10"/>
          </p:nvPr>
        </p:nvSpPr>
        <p:spPr/>
        <p:txBody>
          <a:bodyPr/>
          <a:lstStyle/>
          <a:p>
            <a:pPr>
              <a:defRPr/>
            </a:pPr>
            <a:fld id="{E869E4F4-A98C-45CE-BD62-39334D906E50}" type="datetime1">
              <a:rPr lang="zh-CN" altLang="en-US" smtClean="0"/>
              <a:pPr>
                <a:defRPr/>
              </a:pPr>
              <a:t>2024/7/4</a:t>
            </a:fld>
            <a:endParaRPr lang="zh-CN" altLang="en-US"/>
          </a:p>
        </p:txBody>
      </p:sp>
      <p:sp>
        <p:nvSpPr>
          <p:cNvPr id="5" name="页脚占位符 4">
            <a:extLst>
              <a:ext uri="{FF2B5EF4-FFF2-40B4-BE49-F238E27FC236}">
                <a16:creationId xmlns:a16="http://schemas.microsoft.com/office/drawing/2014/main" id="{85CB4B4D-5959-5777-C2A6-411957834890}"/>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235111E8-028E-3B74-4BEB-EB1723B70213}"/>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29432706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4CBDB-1EFA-4D3E-D665-9ECC9F90C6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0F30D3-5808-FBA6-333B-A326A6A901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71BDFA-CAFC-C93A-5F3E-DDF1249285E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B72D8F1-90E2-FB97-0BBB-2E3FA82D4341}"/>
              </a:ext>
            </a:extLst>
          </p:cNvPr>
          <p:cNvSpPr>
            <a:spLocks noGrp="1"/>
          </p:cNvSpPr>
          <p:nvPr>
            <p:ph type="dt" sz="half" idx="10"/>
          </p:nvPr>
        </p:nvSpPr>
        <p:spPr/>
        <p:txBody>
          <a:bodyPr/>
          <a:lstStyle/>
          <a:p>
            <a:pPr>
              <a:defRPr/>
            </a:pPr>
            <a:fld id="{E869E4F4-A98C-45CE-BD62-39334D906E50}" type="datetime1">
              <a:rPr lang="zh-CN" altLang="en-US" smtClean="0"/>
              <a:pPr>
                <a:defRPr/>
              </a:pPr>
              <a:t>2024/7/4</a:t>
            </a:fld>
            <a:endParaRPr lang="zh-CN" altLang="en-US"/>
          </a:p>
        </p:txBody>
      </p:sp>
      <p:sp>
        <p:nvSpPr>
          <p:cNvPr id="6" name="页脚占位符 5">
            <a:extLst>
              <a:ext uri="{FF2B5EF4-FFF2-40B4-BE49-F238E27FC236}">
                <a16:creationId xmlns:a16="http://schemas.microsoft.com/office/drawing/2014/main" id="{A7085B57-F3EB-044C-621E-38CA60B1C8FC}"/>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250C5F7C-D8CF-F0A1-6D84-FE8DB68C2B17}"/>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1436219794"/>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015C3-D140-38D4-6850-80373C9F5FB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54F5AE3-7810-DB9F-F743-BF1B1C12EC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A547942-7893-69B7-D7CC-9BF9297AA9C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FE8CC58-989C-33A4-9B6C-D8FB5B7B56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376553-103E-5B58-2D08-0DF16329E45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D653CF-7ADC-7F97-0E56-5C2533A5A37C}"/>
              </a:ext>
            </a:extLst>
          </p:cNvPr>
          <p:cNvSpPr>
            <a:spLocks noGrp="1"/>
          </p:cNvSpPr>
          <p:nvPr>
            <p:ph type="dt" sz="half" idx="10"/>
          </p:nvPr>
        </p:nvSpPr>
        <p:spPr/>
        <p:txBody>
          <a:bodyPr/>
          <a:lstStyle/>
          <a:p>
            <a:pPr>
              <a:defRPr/>
            </a:pPr>
            <a:fld id="{E869E4F4-A98C-45CE-BD62-39334D906E50}" type="datetime1">
              <a:rPr lang="zh-CN" altLang="en-US" smtClean="0"/>
              <a:pPr>
                <a:defRPr/>
              </a:pPr>
              <a:t>2024/7/4</a:t>
            </a:fld>
            <a:endParaRPr lang="zh-CN" altLang="en-US"/>
          </a:p>
        </p:txBody>
      </p:sp>
      <p:sp>
        <p:nvSpPr>
          <p:cNvPr id="8" name="页脚占位符 7">
            <a:extLst>
              <a:ext uri="{FF2B5EF4-FFF2-40B4-BE49-F238E27FC236}">
                <a16:creationId xmlns:a16="http://schemas.microsoft.com/office/drawing/2014/main" id="{39D0F054-D817-5A04-E467-D6D36C0B90DF}"/>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9" name="灯片编号占位符 8">
            <a:extLst>
              <a:ext uri="{FF2B5EF4-FFF2-40B4-BE49-F238E27FC236}">
                <a16:creationId xmlns:a16="http://schemas.microsoft.com/office/drawing/2014/main" id="{EED4DDCC-5E30-C7BE-B21C-B2253ECD88A5}"/>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2543286981"/>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E455B-8A8D-7AE9-FE92-426BA56D07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EAA99B3-3001-E0B3-1C9C-6ED5BB1DD075}"/>
              </a:ext>
            </a:extLst>
          </p:cNvPr>
          <p:cNvSpPr>
            <a:spLocks noGrp="1"/>
          </p:cNvSpPr>
          <p:nvPr>
            <p:ph type="dt" sz="half" idx="10"/>
          </p:nvPr>
        </p:nvSpPr>
        <p:spPr/>
        <p:txBody>
          <a:bodyPr/>
          <a:lstStyle/>
          <a:p>
            <a:pPr>
              <a:defRPr/>
            </a:pPr>
            <a:fld id="{443205CE-96BE-45E2-B895-DA677AB619E6}" type="datetime1">
              <a:rPr lang="zh-CN" altLang="en-US" smtClean="0"/>
              <a:pPr>
                <a:defRPr/>
              </a:pPr>
              <a:t>2024/7/4</a:t>
            </a:fld>
            <a:endParaRPr lang="zh-CN" altLang="en-US"/>
          </a:p>
        </p:txBody>
      </p:sp>
      <p:sp>
        <p:nvSpPr>
          <p:cNvPr id="4" name="页脚占位符 3">
            <a:extLst>
              <a:ext uri="{FF2B5EF4-FFF2-40B4-BE49-F238E27FC236}">
                <a16:creationId xmlns:a16="http://schemas.microsoft.com/office/drawing/2014/main" id="{3FB0C7D7-75CE-437E-0F5D-102D782A1503}"/>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5" name="灯片编号占位符 4">
            <a:extLst>
              <a:ext uri="{FF2B5EF4-FFF2-40B4-BE49-F238E27FC236}">
                <a16:creationId xmlns:a16="http://schemas.microsoft.com/office/drawing/2014/main" id="{D278B8F2-FE75-02E0-5BCE-33F680B48ECD}"/>
              </a:ext>
            </a:extLst>
          </p:cNvPr>
          <p:cNvSpPr>
            <a:spLocks noGrp="1"/>
          </p:cNvSpPr>
          <p:nvPr>
            <p:ph type="sldNum" sz="quarter" idx="12"/>
          </p:nvPr>
        </p:nvSpPr>
        <p:spPr/>
        <p:txBody>
          <a:bodyPr/>
          <a:lstStyle/>
          <a:p>
            <a:pPr>
              <a:defRPr/>
            </a:pPr>
            <a:fld id="{2E156C29-633D-438A-8789-810AB06DB713}" type="slidenum">
              <a:rPr lang="zh-CN" altLang="en-US" smtClean="0"/>
              <a:pPr>
                <a:defRPr/>
              </a:pPr>
              <a:t>‹#›</a:t>
            </a:fld>
            <a:endParaRPr lang="zh-CN" altLang="en-US"/>
          </a:p>
        </p:txBody>
      </p:sp>
    </p:spTree>
    <p:extLst>
      <p:ext uri="{BB962C8B-B14F-4D97-AF65-F5344CB8AC3E}">
        <p14:creationId xmlns:p14="http://schemas.microsoft.com/office/powerpoint/2010/main" val="4067709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DD80E7-79C4-C3FE-53C7-401DD6B748B1}"/>
              </a:ext>
            </a:extLst>
          </p:cNvPr>
          <p:cNvSpPr>
            <a:spLocks noGrp="1"/>
          </p:cNvSpPr>
          <p:nvPr>
            <p:ph type="dt" sz="half" idx="10"/>
          </p:nvPr>
        </p:nvSpPr>
        <p:spPr/>
        <p:txBody>
          <a:bodyPr/>
          <a:lstStyle/>
          <a:p>
            <a:pPr>
              <a:defRPr/>
            </a:pPr>
            <a:fld id="{A66C0E22-398F-4CCC-A9F1-6082FF5B5B4E}" type="datetime1">
              <a:rPr lang="zh-CN" altLang="en-US" smtClean="0"/>
              <a:pPr>
                <a:defRPr/>
              </a:pPr>
              <a:t>2024/7/4</a:t>
            </a:fld>
            <a:endParaRPr lang="zh-CN" altLang="en-US"/>
          </a:p>
        </p:txBody>
      </p:sp>
      <p:sp>
        <p:nvSpPr>
          <p:cNvPr id="3" name="页脚占位符 2">
            <a:extLst>
              <a:ext uri="{FF2B5EF4-FFF2-40B4-BE49-F238E27FC236}">
                <a16:creationId xmlns:a16="http://schemas.microsoft.com/office/drawing/2014/main" id="{D0648A7D-E664-6736-C9D2-69C5681860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FF9221-9842-1032-DC5F-1F8BD88C360F}"/>
              </a:ext>
            </a:extLst>
          </p:cNvPr>
          <p:cNvSpPr>
            <a:spLocks noGrp="1"/>
          </p:cNvSpPr>
          <p:nvPr>
            <p:ph type="sldNum" sz="quarter" idx="12"/>
          </p:nvPr>
        </p:nvSpPr>
        <p:spPr/>
        <p:txBody>
          <a:bodyPr/>
          <a:lstStyle/>
          <a:p>
            <a:pPr>
              <a:defRPr/>
            </a:pPr>
            <a:fld id="{1BD91138-8369-43D9-8A35-643BE7E84AB2}" type="slidenum">
              <a:rPr lang="zh-CN" altLang="en-US" smtClean="0"/>
              <a:pPr>
                <a:defRPr/>
              </a:pPr>
              <a:t>‹#›</a:t>
            </a:fld>
            <a:endParaRPr lang="zh-CN" altLang="en-US"/>
          </a:p>
        </p:txBody>
      </p:sp>
    </p:spTree>
    <p:extLst>
      <p:ext uri="{BB962C8B-B14F-4D97-AF65-F5344CB8AC3E}">
        <p14:creationId xmlns:p14="http://schemas.microsoft.com/office/powerpoint/2010/main" val="2055882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8CED2-C3F1-CCEB-2772-A87F7F5488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AE972F5-1A9E-C552-027A-378AF8B9F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2568D1-BD27-77CC-9646-C3B76D827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6BA0D2-8621-1EFE-18B4-FF52C5D67E36}"/>
              </a:ext>
            </a:extLst>
          </p:cNvPr>
          <p:cNvSpPr>
            <a:spLocks noGrp="1"/>
          </p:cNvSpPr>
          <p:nvPr>
            <p:ph type="dt" sz="half" idx="10"/>
          </p:nvPr>
        </p:nvSpPr>
        <p:spPr/>
        <p:txBody>
          <a:bodyPr/>
          <a:lstStyle/>
          <a:p>
            <a:pPr>
              <a:defRPr/>
            </a:pPr>
            <a:fld id="{E869E4F4-A98C-45CE-BD62-39334D906E50}" type="datetime1">
              <a:rPr lang="zh-CN" altLang="en-US" smtClean="0"/>
              <a:pPr>
                <a:defRPr/>
              </a:pPr>
              <a:t>2024/7/4</a:t>
            </a:fld>
            <a:endParaRPr lang="zh-CN" altLang="en-US"/>
          </a:p>
        </p:txBody>
      </p:sp>
      <p:sp>
        <p:nvSpPr>
          <p:cNvPr id="6" name="页脚占位符 5">
            <a:extLst>
              <a:ext uri="{FF2B5EF4-FFF2-40B4-BE49-F238E27FC236}">
                <a16:creationId xmlns:a16="http://schemas.microsoft.com/office/drawing/2014/main" id="{9F64662F-060D-03E9-8282-B66BA9D3BF3F}"/>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9B7EEBD4-4066-46A2-25B4-F8C706EA1433}"/>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18524078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A27F0-DC4E-2703-859A-689D14BA03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FC46CF-31AB-0D4A-27F5-3BF34B8737C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1E70A3-6EB5-EF4D-1ACB-FC7B28A71D04}"/>
              </a:ext>
            </a:extLst>
          </p:cNvPr>
          <p:cNvSpPr>
            <a:spLocks noGrp="1"/>
          </p:cNvSpPr>
          <p:nvPr>
            <p:ph type="dt" sz="half" idx="10"/>
          </p:nvPr>
        </p:nvSpPr>
        <p:spPr/>
        <p:txBody>
          <a:bodyPr/>
          <a:lstStyle/>
          <a:p>
            <a:fld id="{1211E143-691D-4DF1-BB93-3062788E9623}"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B6FBF439-4892-52AB-2F8B-C05EEAACE8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212FEC-7F35-F6DC-3544-CE051A2A6D2C}"/>
              </a:ext>
            </a:extLst>
          </p:cNvPr>
          <p:cNvSpPr>
            <a:spLocks noGrp="1"/>
          </p:cNvSpPr>
          <p:nvPr>
            <p:ph type="sldNum" sz="quarter" idx="12"/>
          </p:nvPr>
        </p:nvSpPr>
        <p:spPr/>
        <p:txBody>
          <a:body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610513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589E8-DBB4-5D15-625C-9FD1AE2288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49392F-8693-0ECD-4E06-A64A249E2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2B3C67A-20F4-8CB5-F1B4-E356B701A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9730BD-C3F2-813C-6719-ECD3E0F341D4}"/>
              </a:ext>
            </a:extLst>
          </p:cNvPr>
          <p:cNvSpPr>
            <a:spLocks noGrp="1"/>
          </p:cNvSpPr>
          <p:nvPr>
            <p:ph type="dt" sz="half" idx="10"/>
          </p:nvPr>
        </p:nvSpPr>
        <p:spPr/>
        <p:txBody>
          <a:bodyPr/>
          <a:lstStyle/>
          <a:p>
            <a:pPr>
              <a:defRPr/>
            </a:pPr>
            <a:fld id="{E869E4F4-A98C-45CE-BD62-39334D906E50}" type="datetime1">
              <a:rPr lang="zh-CN" altLang="en-US" smtClean="0"/>
              <a:pPr>
                <a:defRPr/>
              </a:pPr>
              <a:t>2024/7/4</a:t>
            </a:fld>
            <a:endParaRPr lang="zh-CN" altLang="en-US"/>
          </a:p>
        </p:txBody>
      </p:sp>
      <p:sp>
        <p:nvSpPr>
          <p:cNvPr id="6" name="页脚占位符 5">
            <a:extLst>
              <a:ext uri="{FF2B5EF4-FFF2-40B4-BE49-F238E27FC236}">
                <a16:creationId xmlns:a16="http://schemas.microsoft.com/office/drawing/2014/main" id="{EA790FD0-8029-5035-BB5C-E2C448B5A87A}"/>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6E8589F9-A859-2054-2987-69ECA82F1307}"/>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1522081214"/>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B0351-5469-F9A7-1033-BDFE9844F4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85A92A-A08F-B92C-8934-10CD829A39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F4E36E-DD0B-5A72-0DCD-E5F4189E5FE6}"/>
              </a:ext>
            </a:extLst>
          </p:cNvPr>
          <p:cNvSpPr>
            <a:spLocks noGrp="1"/>
          </p:cNvSpPr>
          <p:nvPr>
            <p:ph type="dt" sz="half" idx="10"/>
          </p:nvPr>
        </p:nvSpPr>
        <p:spPr/>
        <p:txBody>
          <a:bodyPr/>
          <a:lstStyle/>
          <a:p>
            <a:pPr>
              <a:defRPr/>
            </a:pPr>
            <a:fld id="{E869E4F4-A98C-45CE-BD62-39334D906E50}" type="datetime1">
              <a:rPr lang="zh-CN" altLang="en-US" smtClean="0"/>
              <a:pPr>
                <a:defRPr/>
              </a:pPr>
              <a:t>2024/7/4</a:t>
            </a:fld>
            <a:endParaRPr lang="zh-CN" altLang="en-US"/>
          </a:p>
        </p:txBody>
      </p:sp>
      <p:sp>
        <p:nvSpPr>
          <p:cNvPr id="5" name="页脚占位符 4">
            <a:extLst>
              <a:ext uri="{FF2B5EF4-FFF2-40B4-BE49-F238E27FC236}">
                <a16:creationId xmlns:a16="http://schemas.microsoft.com/office/drawing/2014/main" id="{B2D12EE6-F0DD-29BC-C8C6-30E98D1E58DE}"/>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9D834E18-284F-56E7-ACDF-775AFD8A0792}"/>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91160648"/>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A32E98-C907-0E04-2D61-E1613DEDAF7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900076E-0E1E-EE79-D785-D43EC7B93AE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F184BA-99C2-EAFB-C055-49E4AF8BEE3F}"/>
              </a:ext>
            </a:extLst>
          </p:cNvPr>
          <p:cNvSpPr>
            <a:spLocks noGrp="1"/>
          </p:cNvSpPr>
          <p:nvPr>
            <p:ph type="dt" sz="half" idx="10"/>
          </p:nvPr>
        </p:nvSpPr>
        <p:spPr/>
        <p:txBody>
          <a:bodyPr/>
          <a:lstStyle/>
          <a:p>
            <a:pPr>
              <a:defRPr/>
            </a:pPr>
            <a:fld id="{E869E4F4-A98C-45CE-BD62-39334D906E50}" type="datetime1">
              <a:rPr lang="zh-CN" altLang="en-US" smtClean="0"/>
              <a:pPr>
                <a:defRPr/>
              </a:pPr>
              <a:t>2024/7/4</a:t>
            </a:fld>
            <a:endParaRPr lang="zh-CN" altLang="en-US"/>
          </a:p>
        </p:txBody>
      </p:sp>
      <p:sp>
        <p:nvSpPr>
          <p:cNvPr id="5" name="页脚占位符 4">
            <a:extLst>
              <a:ext uri="{FF2B5EF4-FFF2-40B4-BE49-F238E27FC236}">
                <a16:creationId xmlns:a16="http://schemas.microsoft.com/office/drawing/2014/main" id="{8846904D-454A-5415-A79E-8610CAA6236E}"/>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E40AB075-CF31-EB06-BDFC-22795D076958}"/>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348820515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69969-8902-EDFF-29F9-8EB539FC61B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4FE1FF-3F51-A140-48FB-FAAD29F2B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9D75495-769E-66CB-54CF-A8C36550145B}"/>
              </a:ext>
            </a:extLst>
          </p:cNvPr>
          <p:cNvSpPr>
            <a:spLocks noGrp="1"/>
          </p:cNvSpPr>
          <p:nvPr>
            <p:ph type="dt" sz="half" idx="10"/>
          </p:nvPr>
        </p:nvSpPr>
        <p:spPr/>
        <p:txBody>
          <a:bodyPr/>
          <a:lstStyle/>
          <a:p>
            <a:fld id="{1211E143-691D-4DF1-BB93-3062788E9623}"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E50D1B49-D3D1-6F57-F20C-A7D6DADA94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E5DB73-7D05-5FD1-1149-C38D905F589A}"/>
              </a:ext>
            </a:extLst>
          </p:cNvPr>
          <p:cNvSpPr>
            <a:spLocks noGrp="1"/>
          </p:cNvSpPr>
          <p:nvPr>
            <p:ph type="sldNum" sz="quarter" idx="12"/>
          </p:nvPr>
        </p:nvSpPr>
        <p:spPr/>
        <p:txBody>
          <a:body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308226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4E06C-3E36-4355-C0A7-0E270214A4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06CA58A-9973-4E26-F415-B83991C518F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C21FBE-3703-1309-7818-C129474CDE4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B00E3A6-1B1F-ED5F-F617-C1AF8AB2B555}"/>
              </a:ext>
            </a:extLst>
          </p:cNvPr>
          <p:cNvSpPr>
            <a:spLocks noGrp="1"/>
          </p:cNvSpPr>
          <p:nvPr>
            <p:ph type="dt" sz="half" idx="10"/>
          </p:nvPr>
        </p:nvSpPr>
        <p:spPr/>
        <p:txBody>
          <a:bodyPr/>
          <a:lstStyle/>
          <a:p>
            <a:fld id="{1211E143-691D-4DF1-BB93-3062788E9623}" type="datetimeFigureOut">
              <a:rPr lang="zh-CN" altLang="en-US" smtClean="0"/>
              <a:t>2024/7/4</a:t>
            </a:fld>
            <a:endParaRPr lang="zh-CN" altLang="en-US"/>
          </a:p>
        </p:txBody>
      </p:sp>
      <p:sp>
        <p:nvSpPr>
          <p:cNvPr id="6" name="页脚占位符 5">
            <a:extLst>
              <a:ext uri="{FF2B5EF4-FFF2-40B4-BE49-F238E27FC236}">
                <a16:creationId xmlns:a16="http://schemas.microsoft.com/office/drawing/2014/main" id="{1ED220FF-1A56-22DD-06F8-D73E7E7362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CF8A17-E150-58E1-688F-905C51DDD183}"/>
              </a:ext>
            </a:extLst>
          </p:cNvPr>
          <p:cNvSpPr>
            <a:spLocks noGrp="1"/>
          </p:cNvSpPr>
          <p:nvPr>
            <p:ph type="sldNum" sz="quarter" idx="12"/>
          </p:nvPr>
        </p:nvSpPr>
        <p:spPr/>
        <p:txBody>
          <a:body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2379160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DB2CF-F636-B0A2-2E47-5A4BFCE773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8F05820-C1A9-6074-18CB-B58F2C643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B2F4968-9D5F-4AA4-AA63-54F8D1D328E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7075FD-7430-7B9A-A948-18F6C2F62A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F04B757-E09C-D27D-DCC3-A18B4468148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6AF759D-E6B0-8F0B-735F-80370B3814DB}"/>
              </a:ext>
            </a:extLst>
          </p:cNvPr>
          <p:cNvSpPr>
            <a:spLocks noGrp="1"/>
          </p:cNvSpPr>
          <p:nvPr>
            <p:ph type="dt" sz="half" idx="10"/>
          </p:nvPr>
        </p:nvSpPr>
        <p:spPr/>
        <p:txBody>
          <a:bodyPr/>
          <a:lstStyle/>
          <a:p>
            <a:fld id="{1211E143-691D-4DF1-BB93-3062788E9623}" type="datetimeFigureOut">
              <a:rPr lang="zh-CN" altLang="en-US" smtClean="0"/>
              <a:t>2024/7/4</a:t>
            </a:fld>
            <a:endParaRPr lang="zh-CN" altLang="en-US"/>
          </a:p>
        </p:txBody>
      </p:sp>
      <p:sp>
        <p:nvSpPr>
          <p:cNvPr id="8" name="页脚占位符 7">
            <a:extLst>
              <a:ext uri="{FF2B5EF4-FFF2-40B4-BE49-F238E27FC236}">
                <a16:creationId xmlns:a16="http://schemas.microsoft.com/office/drawing/2014/main" id="{D8DB38C8-57D2-8D33-24CC-3BEE05654EE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88AC1F2-0B48-D6B1-C1EC-1322D39817A5}"/>
              </a:ext>
            </a:extLst>
          </p:cNvPr>
          <p:cNvSpPr>
            <a:spLocks noGrp="1"/>
          </p:cNvSpPr>
          <p:nvPr>
            <p:ph type="sldNum" sz="quarter" idx="12"/>
          </p:nvPr>
        </p:nvSpPr>
        <p:spPr/>
        <p:txBody>
          <a:body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3691812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5D5D6F-4CFC-AE24-06FA-3905E934C1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6F6C48-48A9-2885-0B54-E326AA339A90}"/>
              </a:ext>
            </a:extLst>
          </p:cNvPr>
          <p:cNvSpPr>
            <a:spLocks noGrp="1"/>
          </p:cNvSpPr>
          <p:nvPr>
            <p:ph type="dt" sz="half" idx="10"/>
          </p:nvPr>
        </p:nvSpPr>
        <p:spPr/>
        <p:txBody>
          <a:bodyPr/>
          <a:lstStyle/>
          <a:p>
            <a:fld id="{1211E143-691D-4DF1-BB93-3062788E9623}" type="datetimeFigureOut">
              <a:rPr lang="zh-CN" altLang="en-US" smtClean="0"/>
              <a:t>2024/7/4</a:t>
            </a:fld>
            <a:endParaRPr lang="zh-CN" altLang="en-US"/>
          </a:p>
        </p:txBody>
      </p:sp>
      <p:sp>
        <p:nvSpPr>
          <p:cNvPr id="4" name="页脚占位符 3">
            <a:extLst>
              <a:ext uri="{FF2B5EF4-FFF2-40B4-BE49-F238E27FC236}">
                <a16:creationId xmlns:a16="http://schemas.microsoft.com/office/drawing/2014/main" id="{382F87C4-805B-3827-FC87-2CB6DD2C62E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150062B-26BF-D829-AC04-E69F1F95B847}"/>
              </a:ext>
            </a:extLst>
          </p:cNvPr>
          <p:cNvSpPr>
            <a:spLocks noGrp="1"/>
          </p:cNvSpPr>
          <p:nvPr>
            <p:ph type="sldNum" sz="quarter" idx="12"/>
          </p:nvPr>
        </p:nvSpPr>
        <p:spPr/>
        <p:txBody>
          <a:body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2797541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2F1035F-7608-B454-C0BA-A95C2894D51A}"/>
              </a:ext>
            </a:extLst>
          </p:cNvPr>
          <p:cNvSpPr>
            <a:spLocks noGrp="1"/>
          </p:cNvSpPr>
          <p:nvPr>
            <p:ph type="dt" sz="half" idx="10"/>
          </p:nvPr>
        </p:nvSpPr>
        <p:spPr/>
        <p:txBody>
          <a:bodyPr/>
          <a:lstStyle/>
          <a:p>
            <a:fld id="{1211E143-691D-4DF1-BB93-3062788E9623}" type="datetimeFigureOut">
              <a:rPr lang="zh-CN" altLang="en-US" smtClean="0"/>
              <a:t>2024/7/4</a:t>
            </a:fld>
            <a:endParaRPr lang="zh-CN" altLang="en-US"/>
          </a:p>
        </p:txBody>
      </p:sp>
      <p:sp>
        <p:nvSpPr>
          <p:cNvPr id="3" name="页脚占位符 2">
            <a:extLst>
              <a:ext uri="{FF2B5EF4-FFF2-40B4-BE49-F238E27FC236}">
                <a16:creationId xmlns:a16="http://schemas.microsoft.com/office/drawing/2014/main" id="{08E2CCD7-F4E5-7A49-283D-E44D1569A7B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F304A31-9EE8-1105-0D2E-8A9B234089F5}"/>
              </a:ext>
            </a:extLst>
          </p:cNvPr>
          <p:cNvSpPr>
            <a:spLocks noGrp="1"/>
          </p:cNvSpPr>
          <p:nvPr>
            <p:ph type="sldNum" sz="quarter" idx="12"/>
          </p:nvPr>
        </p:nvSpPr>
        <p:spPr/>
        <p:txBody>
          <a:body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3400101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00B2F-10D2-907E-7C39-FAB526F182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603C202-CAE1-89F0-58BC-AFD8EA8277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20490B8-2F25-D92B-88FB-33A33AFA3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2AD1A1-74C0-6847-89CC-6ED24B9A7126}"/>
              </a:ext>
            </a:extLst>
          </p:cNvPr>
          <p:cNvSpPr>
            <a:spLocks noGrp="1"/>
          </p:cNvSpPr>
          <p:nvPr>
            <p:ph type="dt" sz="half" idx="10"/>
          </p:nvPr>
        </p:nvSpPr>
        <p:spPr/>
        <p:txBody>
          <a:bodyPr/>
          <a:lstStyle/>
          <a:p>
            <a:fld id="{1211E143-691D-4DF1-BB93-3062788E9623}" type="datetimeFigureOut">
              <a:rPr lang="zh-CN" altLang="en-US" smtClean="0"/>
              <a:t>2024/7/4</a:t>
            </a:fld>
            <a:endParaRPr lang="zh-CN" altLang="en-US"/>
          </a:p>
        </p:txBody>
      </p:sp>
      <p:sp>
        <p:nvSpPr>
          <p:cNvPr id="6" name="页脚占位符 5">
            <a:extLst>
              <a:ext uri="{FF2B5EF4-FFF2-40B4-BE49-F238E27FC236}">
                <a16:creationId xmlns:a16="http://schemas.microsoft.com/office/drawing/2014/main" id="{C197FF6C-7C1E-F573-BFDC-BB3D6EBE3E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EF3DCB-4811-3DE0-A27B-9C8ACF4FA2DF}"/>
              </a:ext>
            </a:extLst>
          </p:cNvPr>
          <p:cNvSpPr>
            <a:spLocks noGrp="1"/>
          </p:cNvSpPr>
          <p:nvPr>
            <p:ph type="sldNum" sz="quarter" idx="12"/>
          </p:nvPr>
        </p:nvSpPr>
        <p:spPr/>
        <p:txBody>
          <a:body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3944203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ADDA11-AFC1-62AF-34F5-474BCCEE7AA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2AD624-0DC9-3E0C-1644-AF0A2AD865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C41BE0-F1A2-B3B1-3B9C-70703385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1AB92F-CFB8-9914-3A6B-E5F991D2A2A4}"/>
              </a:ext>
            </a:extLst>
          </p:cNvPr>
          <p:cNvSpPr>
            <a:spLocks noGrp="1"/>
          </p:cNvSpPr>
          <p:nvPr>
            <p:ph type="dt" sz="half" idx="10"/>
          </p:nvPr>
        </p:nvSpPr>
        <p:spPr/>
        <p:txBody>
          <a:bodyPr/>
          <a:lstStyle/>
          <a:p>
            <a:fld id="{1211E143-691D-4DF1-BB93-3062788E9623}" type="datetimeFigureOut">
              <a:rPr lang="zh-CN" altLang="en-US" smtClean="0"/>
              <a:t>2024/7/4</a:t>
            </a:fld>
            <a:endParaRPr lang="zh-CN" altLang="en-US"/>
          </a:p>
        </p:txBody>
      </p:sp>
      <p:sp>
        <p:nvSpPr>
          <p:cNvPr id="6" name="页脚占位符 5">
            <a:extLst>
              <a:ext uri="{FF2B5EF4-FFF2-40B4-BE49-F238E27FC236}">
                <a16:creationId xmlns:a16="http://schemas.microsoft.com/office/drawing/2014/main" id="{9F478251-0591-0C66-37FC-989ECAE4A9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6425187-0E92-A0B7-5874-E9953708AD27}"/>
              </a:ext>
            </a:extLst>
          </p:cNvPr>
          <p:cNvSpPr>
            <a:spLocks noGrp="1"/>
          </p:cNvSpPr>
          <p:nvPr>
            <p:ph type="sldNum" sz="quarter" idx="12"/>
          </p:nvPr>
        </p:nvSpPr>
        <p:spPr/>
        <p:txBody>
          <a:body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72885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6B34E60-9342-4FE7-5D9C-0942F25A73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1845CB-B126-4FD9-F87D-98D654F389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19F300-C14C-CC1A-1235-DD0D5E4108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1E143-691D-4DF1-BB93-3062788E9623}" type="datetimeFigureOut">
              <a:rPr lang="zh-CN" altLang="en-US" smtClean="0"/>
              <a:t>2024/7/4</a:t>
            </a:fld>
            <a:endParaRPr lang="zh-CN" altLang="en-US"/>
          </a:p>
        </p:txBody>
      </p:sp>
      <p:sp>
        <p:nvSpPr>
          <p:cNvPr id="5" name="页脚占位符 4">
            <a:extLst>
              <a:ext uri="{FF2B5EF4-FFF2-40B4-BE49-F238E27FC236}">
                <a16:creationId xmlns:a16="http://schemas.microsoft.com/office/drawing/2014/main" id="{C9678925-81DF-D22F-B8CF-CC68F1F64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1635746-8A1D-423B-E236-28309E92BD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1E20C7-1C2D-45AA-9854-A9284141AC27}" type="slidenum">
              <a:rPr lang="zh-CN" altLang="en-US" smtClean="0"/>
              <a:t>‹#›</a:t>
            </a:fld>
            <a:endParaRPr lang="zh-CN" altLang="en-US"/>
          </a:p>
        </p:txBody>
      </p:sp>
    </p:spTree>
    <p:extLst>
      <p:ext uri="{BB962C8B-B14F-4D97-AF65-F5344CB8AC3E}">
        <p14:creationId xmlns:p14="http://schemas.microsoft.com/office/powerpoint/2010/main" val="1994578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B1804D9-4E71-6F4A-FC08-25C1353538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3FA08F5-1C30-8157-9C30-8480CC2E2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7F34D4-D687-BE4C-2555-93081D7A20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869E4F4-A98C-45CE-BD62-39334D906E50}" type="datetime1">
              <a:rPr lang="zh-CN" altLang="en-US" smtClean="0"/>
              <a:pPr>
                <a:defRPr/>
              </a:pPr>
              <a:t>2024/7/4</a:t>
            </a:fld>
            <a:endParaRPr lang="zh-CN" altLang="en-US"/>
          </a:p>
        </p:txBody>
      </p:sp>
      <p:sp>
        <p:nvSpPr>
          <p:cNvPr id="5" name="页脚占位符 4">
            <a:extLst>
              <a:ext uri="{FF2B5EF4-FFF2-40B4-BE49-F238E27FC236}">
                <a16:creationId xmlns:a16="http://schemas.microsoft.com/office/drawing/2014/main" id="{F7E64BBA-0C1E-C49F-E184-B4357CC502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0050F037-E6FB-6C07-909B-ECC897A44D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1302239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A156CA-A32A-D0F8-2BE8-CAA26FC6F262}"/>
              </a:ext>
            </a:extLst>
          </p:cNvPr>
          <p:cNvSpPr>
            <a:spLocks noGrp="1"/>
          </p:cNvSpPr>
          <p:nvPr>
            <p:ph type="ctrTitle"/>
          </p:nvPr>
        </p:nvSpPr>
        <p:spPr/>
        <p:txBody>
          <a:bodyPr>
            <a:normAutofit/>
          </a:bodyPr>
          <a:lstStyle/>
          <a:p>
            <a:r>
              <a:rPr lang="en-US" altLang="zh-CN" sz="6000" dirty="0"/>
              <a:t>《AIGC</a:t>
            </a:r>
            <a:r>
              <a:rPr lang="zh-CN" altLang="en-US" sz="6000" dirty="0"/>
              <a:t>原理与实践</a:t>
            </a:r>
            <a:r>
              <a:rPr lang="en-US" altLang="zh-CN" sz="6000" dirty="0"/>
              <a:t>》</a:t>
            </a:r>
            <a:br>
              <a:rPr lang="en-US" altLang="zh-CN" sz="6000" dirty="0"/>
            </a:br>
            <a:br>
              <a:rPr lang="en-US" altLang="zh-CN" sz="6000" dirty="0"/>
            </a:br>
            <a:r>
              <a:rPr lang="zh-CN" altLang="en-US" sz="4400" dirty="0"/>
              <a:t>第</a:t>
            </a:r>
            <a:r>
              <a:rPr lang="en-US" altLang="zh-CN" sz="4400" dirty="0"/>
              <a:t>6</a:t>
            </a:r>
            <a:r>
              <a:rPr lang="zh-CN" altLang="en-US" sz="4400" dirty="0"/>
              <a:t>章 </a:t>
            </a:r>
            <a:r>
              <a:rPr lang="zh-CN" altLang="en-US" sz="4400" kern="100" dirty="0">
                <a:latin typeface="Times New Roman" panose="02020603050405020304" pitchFamily="18" charset="0"/>
                <a:ea typeface="宋体" panose="02010600030101010101" pitchFamily="2" charset="-122"/>
              </a:rPr>
              <a:t>风格迁移</a:t>
            </a:r>
            <a:endParaRPr lang="zh-CN" altLang="en-US" sz="4400" dirty="0"/>
          </a:p>
        </p:txBody>
      </p:sp>
    </p:spTree>
    <p:extLst>
      <p:ext uri="{BB962C8B-B14F-4D97-AF65-F5344CB8AC3E}">
        <p14:creationId xmlns:p14="http://schemas.microsoft.com/office/powerpoint/2010/main" val="2377805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如何让合成图像学到内容特征？</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BD127C0-6D16-8D56-40B9-DBE8DE5841A7}"/>
              </a:ext>
            </a:extLst>
          </p:cNvPr>
          <p:cNvSpPr txBox="1">
            <a:spLocks/>
          </p:cNvSpPr>
          <p:nvPr/>
        </p:nvSpPr>
        <p:spPr bwMode="auto">
          <a:xfrm>
            <a:off x="1981199" y="1976425"/>
            <a:ext cx="8801101"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内容损失</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内容损失可以通过计算合成图像与</a:t>
            </a:r>
            <a:r>
              <a:rPr lang="zh-CN" altLang="en-US" sz="2400" dirty="0">
                <a:solidFill>
                  <a:srgbClr val="222222"/>
                </a:solidFill>
                <a:latin typeface="arial" panose="020B0604020202020204" pitchFamily="34" charset="0"/>
                <a:ea typeface="等线" panose="02010600030101010101" pitchFamily="2" charset="-122"/>
              </a:rPr>
              <a:t>内容</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图像在特征表示上的差异来得到。</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常用的计算方法包括均方误差（</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MSE</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）或余弦相似度等。</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通过最小化内容损失，可以要求合成图像在内容上与内容图像相似。</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642821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如何让合成图像学到风格特征？</a:t>
            </a:r>
            <a:endParaRPr lang="en-US"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BD127C0-6D16-8D56-40B9-DBE8DE5841A7}"/>
              </a:ext>
            </a:extLst>
          </p:cNvPr>
          <p:cNvSpPr txBox="1">
            <a:spLocks/>
          </p:cNvSpPr>
          <p:nvPr/>
        </p:nvSpPr>
        <p:spPr bwMode="auto">
          <a:xfrm>
            <a:off x="1981199" y="1976425"/>
            <a:ext cx="8801101"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风格损失</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风格损失可以通过计算合成图像与风格图像在风格表示（即</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Gram</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矩阵）上的差异来得到。</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常用的计算方法也包括均方误差（</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MSE</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）或其他距离度量方式。</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通过最小化风格损失，可以要求生成图像在风格上与目标图像相似。</a:t>
            </a: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30563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风格迁移的总损失函数</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9289E858-8212-72F4-2677-74AE566F403D}"/>
              </a:ext>
            </a:extLst>
          </p:cNvPr>
          <p:cNvSpPr txBox="1">
            <a:spLocks/>
          </p:cNvSpPr>
          <p:nvPr/>
        </p:nvSpPr>
        <p:spPr bwMode="auto">
          <a:xfrm>
            <a:off x="1981200" y="1976425"/>
            <a:ext cx="8229600"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F0502020204030204"/>
                <a:ea typeface="等线" panose="02010600030101010101" pitchFamily="2" charset="-122"/>
              </a:rPr>
              <a:t>总损失函数：</a:t>
            </a:r>
            <a:endParaRPr lang="en-US" altLang="zh-CN" sz="2400" dirty="0">
              <a:solidFill>
                <a:prstClr val="black"/>
              </a:solidFill>
              <a:latin typeface="等线" panose="020F0502020204030204"/>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ea typeface="等线" panose="02010600030101010101" pitchFamily="2" charset="-122"/>
              </a:rPr>
              <a:t>风格转移的损失函数是内容损失、风格损失加权和</a:t>
            </a:r>
            <a:endParaRPr lang="en-US" altLang="zh-CN" sz="2400" dirty="0">
              <a:solidFill>
                <a:prstClr val="black"/>
              </a:solidFill>
              <a:latin typeface="等线" panose="020F0502020204030204"/>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ea typeface="等线" panose="02010600030101010101" pitchFamily="2" charset="-122"/>
              </a:rPr>
              <a:t>另外，合成图像里面往往有大量高频噪点，即有特别亮或者特别暗的颗粒像素。</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因此，为使合成图像更平滑，总损失函数中，往往加上总变分去噪（</a:t>
            </a:r>
            <a:r>
              <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Total Variation Denoising</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TVD</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）损失。</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5439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风格迁移的训练流程图</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C35AA122-EDC1-9D7A-1BBE-FBE790FAD1E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2" name="图片 11">
            <a:extLst>
              <a:ext uri="{FF2B5EF4-FFF2-40B4-BE49-F238E27FC236}">
                <a16:creationId xmlns:a16="http://schemas.microsoft.com/office/drawing/2014/main" id="{1E780FB2-14F0-ED03-1FA0-0A7F5433ABC6}"/>
              </a:ext>
            </a:extLst>
          </p:cNvPr>
          <p:cNvPicPr>
            <a:picLocks noChangeAspect="1"/>
          </p:cNvPicPr>
          <p:nvPr/>
        </p:nvPicPr>
        <p:blipFill>
          <a:blip r:embed="rId3"/>
          <a:stretch>
            <a:fillRect/>
          </a:stretch>
        </p:blipFill>
        <p:spPr>
          <a:xfrm>
            <a:off x="2009775" y="1976427"/>
            <a:ext cx="8172450" cy="4667259"/>
          </a:xfrm>
          <a:prstGeom prst="rect">
            <a:avLst/>
          </a:prstGeom>
        </p:spPr>
      </p:pic>
    </p:spTree>
    <p:extLst>
      <p:ext uri="{BB962C8B-B14F-4D97-AF65-F5344CB8AC3E}">
        <p14:creationId xmlns:p14="http://schemas.microsoft.com/office/powerpoint/2010/main" val="31004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风格迁移实例效果</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5B945075-0C81-8757-306B-24445F1BA08A}"/>
              </a:ext>
            </a:extLst>
          </p:cNvPr>
          <p:cNvPicPr>
            <a:picLocks noChangeAspect="1"/>
          </p:cNvPicPr>
          <p:nvPr/>
        </p:nvPicPr>
        <p:blipFill>
          <a:blip r:embed="rId3"/>
          <a:srcRect/>
          <a:stretch>
            <a:fillRect/>
          </a:stretch>
        </p:blipFill>
        <p:spPr>
          <a:xfrm>
            <a:off x="1952625" y="2166915"/>
            <a:ext cx="8391525" cy="4189431"/>
          </a:xfrm>
          <a:prstGeom prst="rect">
            <a:avLst/>
          </a:prstGeom>
          <a:noFill/>
          <a:ln w="9525">
            <a:noFill/>
            <a:miter lim="800000"/>
            <a:headEnd/>
            <a:tailEnd/>
          </a:ln>
        </p:spPr>
      </p:pic>
    </p:spTree>
    <p:extLst>
      <p:ext uri="{BB962C8B-B14F-4D97-AF65-F5344CB8AC3E}">
        <p14:creationId xmlns:p14="http://schemas.microsoft.com/office/powerpoint/2010/main" val="2912631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图像更清晰、图像修复、去噪等</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5">
            <a:extLst>
              <a:ext uri="{FF2B5EF4-FFF2-40B4-BE49-F238E27FC236}">
                <a16:creationId xmlns:a16="http://schemas.microsoft.com/office/drawing/2014/main" id="{55D69817-1188-2FC2-AD38-4DE2DBFFF844}"/>
              </a:ext>
            </a:extLst>
          </p:cNvPr>
          <p:cNvSpPr txBox="1">
            <a:spLocks/>
          </p:cNvSpPr>
          <p:nvPr/>
        </p:nvSpPr>
        <p:spPr bwMode="auto">
          <a:xfrm>
            <a:off x="1981199" y="1976425"/>
            <a:ext cx="8524875"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基于算法的处理方法</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图像去噪（</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Denoising</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）：噪声会干扰图像的视觉效果，使得图像显得不清晰。去噪算法通过去除图像中的噪声，提升图像的清晰度。这些算法通常基于统计学原理，例如中值滤波、高斯滤波等。</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图像锐化（</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Sharpening</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）：锐化算法通过强化图像的边缘，使得图像看起来更清晰。其原理是在图像的边缘部分增加像素的对比度，使得边缘更加明显。</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插值算法（</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Interpolation</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）：插值算法用于提高图像的分辨率，其原理是在原有的像素之间插入新的像素，使得图像更加细腻。常用的插值算法有线性插值、双三次插值等。</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458312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图像更清晰、图像修复、去噪等</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5">
            <a:extLst>
              <a:ext uri="{FF2B5EF4-FFF2-40B4-BE49-F238E27FC236}">
                <a16:creationId xmlns:a16="http://schemas.microsoft.com/office/drawing/2014/main" id="{55D69817-1188-2FC2-AD38-4DE2DBFFF844}"/>
              </a:ext>
            </a:extLst>
          </p:cNvPr>
          <p:cNvSpPr txBox="1">
            <a:spLocks/>
          </p:cNvSpPr>
          <p:nvPr/>
        </p:nvSpPr>
        <p:spPr bwMode="auto">
          <a:xfrm>
            <a:off x="1981199" y="1976425"/>
            <a:ext cx="8524875"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基于深度学习的处理方法</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深度学习去噪（</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Deep Learning Denoising</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）：这种方法使用深度学习模型（例如卷积神经网络</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CNN</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）去学习噪声图像和清晰图像之间的映射关系，然后利用这种映射关系去噪。</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超分辨率重建（</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Super-Resolution</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，简称</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SR</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）：这是一种通过深度学习技术将低分辨率图像变成高分辨率图像的方法。其原理是通过训练深度学习模型（如生成对抗网络</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GAN</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），使其能够学习到低分辨率图像和高分辨率图像之间的映射关系。</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超分辨率重建算法的原理是通过提取低分辨率图像中的细节信息，进而增加图像的分辨率。具体而言，超分辨率重建算法通常分为两个步骤：图像上采样和图像恢复。</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31083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zh-CN" sz="2400" b="1" dirty="0"/>
              <a:t>超分辨率重建</a:t>
            </a:r>
            <a:r>
              <a:rPr lang="zh-CN" altLang="en-US" sz="2400" b="1" dirty="0"/>
              <a:t>的典型算法</a:t>
            </a:r>
            <a:r>
              <a:rPr lang="en-US" altLang="zh-CN" sz="2400" b="1" dirty="0"/>
              <a:t>----</a:t>
            </a:r>
            <a:r>
              <a:rPr lang="en-US" altLang="zh-CN" sz="1800" dirty="0">
                <a:effectLst/>
                <a:latin typeface="等线" panose="02010600030101010101" pitchFamily="2" charset="-122"/>
                <a:cs typeface="Times New Roman" panose="02020603050405020304" pitchFamily="18" charset="0"/>
              </a:rPr>
              <a:t>SRGAN</a:t>
            </a:r>
            <a:r>
              <a:rPr lang="zh-CN" altLang="en-US" sz="1800" dirty="0">
                <a:effectLst/>
                <a:latin typeface="等线" panose="02010600030101010101" pitchFamily="2" charset="-122"/>
                <a:cs typeface="Times New Roman" panose="02020603050405020304" pitchFamily="18" charset="0"/>
              </a:rPr>
              <a:t>算法</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5">
            <a:extLst>
              <a:ext uri="{FF2B5EF4-FFF2-40B4-BE49-F238E27FC236}">
                <a16:creationId xmlns:a16="http://schemas.microsoft.com/office/drawing/2014/main" id="{55D69817-1188-2FC2-AD38-4DE2DBFFF844}"/>
              </a:ext>
            </a:extLst>
          </p:cNvPr>
          <p:cNvSpPr txBox="1">
            <a:spLocks/>
          </p:cNvSpPr>
          <p:nvPr/>
        </p:nvSpPr>
        <p:spPr bwMode="auto">
          <a:xfrm>
            <a:off x="1981199" y="1976425"/>
            <a:ext cx="8524875"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SRGAN</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算法</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生成器</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通过低分辨率的图像生成高分辨率图像，由判别器</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D</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判断图像是由生成器</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生成的，还是数据库中的原图像。当生成器</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生成的图片让判别器</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D</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无法分辨的时候，那么图像的超分辨率就完成了。</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SRGAN</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使用了感知损失（</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perceptual loss</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）和对抗损失（</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adversarial loss</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）来提升恢复出的图片的真实感。</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感知损失是利用卷积神经网络提取出的特征，通过比较生成图片经过卷积神经网络后的特征和目标图片经过卷积神经网络后的特征的差别，使生成图片和目标图片在语义和风格上更相似。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4197690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zh-CN" sz="2400" b="1" dirty="0"/>
              <a:t>超分辨率重建</a:t>
            </a:r>
            <a:r>
              <a:rPr lang="zh-CN" altLang="en-US" sz="2400" b="1" dirty="0"/>
              <a:t>的简单流程</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28CCDC9C-FDB9-7019-27A2-CEA55FA535D4}"/>
              </a:ext>
            </a:extLst>
          </p:cNvPr>
          <p:cNvPicPr>
            <a:picLocks noChangeAspect="1"/>
          </p:cNvPicPr>
          <p:nvPr/>
        </p:nvPicPr>
        <p:blipFill>
          <a:blip r:embed="rId3"/>
          <a:stretch>
            <a:fillRect/>
          </a:stretch>
        </p:blipFill>
        <p:spPr>
          <a:xfrm>
            <a:off x="1812924" y="2076450"/>
            <a:ext cx="8464551" cy="4279900"/>
          </a:xfrm>
          <a:prstGeom prst="rect">
            <a:avLst/>
          </a:prstGeom>
        </p:spPr>
      </p:pic>
    </p:spTree>
    <p:extLst>
      <p:ext uri="{BB962C8B-B14F-4D97-AF65-F5344CB8AC3E}">
        <p14:creationId xmlns:p14="http://schemas.microsoft.com/office/powerpoint/2010/main" val="409292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子像素卷积操作示意图</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4331B38A-7F38-3C0B-3F84-46B2AEF67F0D}"/>
              </a:ext>
            </a:extLst>
          </p:cNvPr>
          <p:cNvPicPr>
            <a:picLocks noChangeAspect="1"/>
          </p:cNvPicPr>
          <p:nvPr/>
        </p:nvPicPr>
        <p:blipFill>
          <a:blip r:embed="rId3"/>
          <a:stretch>
            <a:fillRect/>
          </a:stretch>
        </p:blipFill>
        <p:spPr>
          <a:xfrm>
            <a:off x="5286374" y="2075652"/>
            <a:ext cx="4924425" cy="4181474"/>
          </a:xfrm>
          <a:prstGeom prst="rect">
            <a:avLst/>
          </a:prstGeom>
        </p:spPr>
      </p:pic>
      <p:sp>
        <p:nvSpPr>
          <p:cNvPr id="9" name="内容占位符 5">
            <a:extLst>
              <a:ext uri="{FF2B5EF4-FFF2-40B4-BE49-F238E27FC236}">
                <a16:creationId xmlns:a16="http://schemas.microsoft.com/office/drawing/2014/main" id="{7ECDE9DE-D8E4-7974-11B0-EAA45E432C4D}"/>
              </a:ext>
            </a:extLst>
          </p:cNvPr>
          <p:cNvSpPr txBox="1">
            <a:spLocks/>
          </p:cNvSpPr>
          <p:nvPr/>
        </p:nvSpPr>
        <p:spPr bwMode="auto">
          <a:xfrm>
            <a:off x="1981200" y="1976425"/>
            <a:ext cx="3086100"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右图很直观得表达了子像素卷积的流程。</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假设，如果想对原图放大</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3</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倍，那么需要生成出</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3^2=9</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个同等大小的特征图，也就是通道数扩充了</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9</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倍（这个通过普通的卷积操作即可实现）。</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然后将九个同等大小的特征图拼成一个放大</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3</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倍的大图，这就是子像素卷积操作。</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2713263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本视频主要内容</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9289E858-8212-72F4-2677-74AE566F403D}"/>
              </a:ext>
            </a:extLst>
          </p:cNvPr>
          <p:cNvSpPr txBox="1">
            <a:spLocks/>
          </p:cNvSpPr>
          <p:nvPr/>
        </p:nvSpPr>
        <p:spPr bwMode="auto">
          <a:xfrm>
            <a:off x="1981200" y="1976425"/>
            <a:ext cx="8229600"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b="1" dirty="0">
                <a:solidFill>
                  <a:prstClr val="black"/>
                </a:solidFill>
                <a:latin typeface="等线" panose="020F0502020204030204"/>
                <a:ea typeface="等线" panose="02010600030101010101" pitchFamily="2" charset="-122"/>
              </a:rPr>
              <a:t>风格迁移的目的是什么？</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自动将一个图像中的风格应用在另一图像之上。</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初始值：内容图像，风格图像，合成图像。</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如何初始化合成图像？</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如何提取图像的内容特征？</a:t>
            </a:r>
            <a:endParaRPr lang="en-US" altLang="zh-CN" sz="2400" dirty="0">
              <a:solidFill>
                <a:srgbClr val="222222"/>
              </a:solidFill>
              <a:latin typeface="arial" panose="020B0604020202020204" pitchFamily="34" charset="0"/>
              <a:ea typeface="等线" panose="02010600030101010101" pitchFamily="2" charset="-122"/>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如何提取图像的风格特征？</a:t>
            </a:r>
            <a:endParaRPr lang="en-US" altLang="zh-CN" sz="2400" dirty="0">
              <a:solidFill>
                <a:srgbClr val="222222"/>
              </a:solidFill>
              <a:latin typeface="arial" panose="020B0604020202020204" pitchFamily="34" charset="0"/>
              <a:ea typeface="等线" panose="02010600030101010101" pitchFamily="2" charset="-122"/>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如何让合成图像学到内容特征</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合成图像如何学习到风格特征？</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如何使合成图像更平滑？</a:t>
            </a:r>
            <a:endParaRPr lang="en-US" altLang="zh-CN" sz="2400" dirty="0">
              <a:solidFill>
                <a:srgbClr val="222222"/>
              </a:solidFill>
              <a:latin typeface="arial" panose="020B0604020202020204" pitchFamily="34" charset="0"/>
              <a:ea typeface="等线" panose="02010600030101010101" pitchFamily="2" charset="-122"/>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如何训练风格迁移模型？</a:t>
            </a: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97252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dirty="0"/>
              <a:t>SRGAN</a:t>
            </a:r>
            <a:r>
              <a:rPr lang="zh-CN" altLang="zh-CN" sz="2400" b="1" dirty="0"/>
              <a:t>的架构图</a:t>
            </a:r>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6" name="对象 5">
            <a:extLst>
              <a:ext uri="{FF2B5EF4-FFF2-40B4-BE49-F238E27FC236}">
                <a16:creationId xmlns:a16="http://schemas.microsoft.com/office/drawing/2014/main" id="{C649B869-DCB2-192E-93F2-9EF0309DF455}"/>
              </a:ext>
            </a:extLst>
          </p:cNvPr>
          <p:cNvGraphicFramePr>
            <a:graphicFrameLocks noChangeAspect="1"/>
          </p:cNvGraphicFramePr>
          <p:nvPr/>
        </p:nvGraphicFramePr>
        <p:xfrm>
          <a:off x="1952624" y="2095500"/>
          <a:ext cx="8229599" cy="4260845"/>
        </p:xfrm>
        <a:graphic>
          <a:graphicData uri="http://schemas.openxmlformats.org/presentationml/2006/ole">
            <mc:AlternateContent xmlns:mc="http://schemas.openxmlformats.org/markup-compatibility/2006">
              <mc:Choice xmlns:v="urn:schemas-microsoft-com:vml" Requires="v">
                <p:oleObj name="Visio" r:id="rId3" imgW="6959009" imgH="2912175" progId="Visio.Drawing.11">
                  <p:embed/>
                </p:oleObj>
              </mc:Choice>
              <mc:Fallback>
                <p:oleObj name="Visio" r:id="rId3" imgW="6959009" imgH="2912175" progId="Visio.Drawing.11">
                  <p:embed/>
                  <p:pic>
                    <p:nvPicPr>
                      <p:cNvPr id="6" name="对象 5">
                        <a:extLst>
                          <a:ext uri="{FF2B5EF4-FFF2-40B4-BE49-F238E27FC236}">
                            <a16:creationId xmlns:a16="http://schemas.microsoft.com/office/drawing/2014/main" id="{C649B869-DCB2-192E-93F2-9EF0309DF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4" y="2095500"/>
                        <a:ext cx="8229599" cy="4260845"/>
                      </a:xfrm>
                      <a:prstGeom prst="rect">
                        <a:avLst/>
                      </a:prstGeom>
                      <a:noFill/>
                    </p:spPr>
                  </p:pic>
                </p:oleObj>
              </mc:Fallback>
            </mc:AlternateContent>
          </a:graphicData>
        </a:graphic>
      </p:graphicFrame>
    </p:spTree>
    <p:extLst>
      <p:ext uri="{BB962C8B-B14F-4D97-AF65-F5344CB8AC3E}">
        <p14:creationId xmlns:p14="http://schemas.microsoft.com/office/powerpoint/2010/main" val="1441146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dirty="0"/>
              <a:t>SRGAN</a:t>
            </a:r>
            <a:r>
              <a:rPr lang="zh-CN" altLang="zh-CN" sz="2400" b="1" dirty="0"/>
              <a:t>的</a:t>
            </a:r>
            <a:r>
              <a:rPr lang="zh-CN" altLang="en-US" sz="2400" b="1" dirty="0"/>
              <a:t>损失函数</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5">
            <a:extLst>
              <a:ext uri="{FF2B5EF4-FFF2-40B4-BE49-F238E27FC236}">
                <a16:creationId xmlns:a16="http://schemas.microsoft.com/office/drawing/2014/main" id="{A761121E-56F5-D68E-DDC6-A46149B4FBBA}"/>
              </a:ext>
            </a:extLst>
          </p:cNvPr>
          <p:cNvSpPr txBox="1">
            <a:spLocks/>
          </p:cNvSpPr>
          <p:nvPr/>
        </p:nvSpPr>
        <p:spPr bwMode="auto">
          <a:xfrm>
            <a:off x="1981199" y="1976425"/>
            <a:ext cx="8524875" cy="46672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为了防止重建图像过度平滑，</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SRGAN</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使用了一种称为感知损失</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(Perceptual loss)</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的函数，感知损失有两部分构成：</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感知损失</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内容损失</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对抗损失</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对抗损失就是重建出来的图片被判别器正确判断的损失，这部分内容跟一般的</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GAN</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定义相同。</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SRGAN</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的一大创新点就是提出了内容损失，</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SRGAN</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希望让整个网络在学习的过程中更加关注重建图片和原始图片的语义特征差异，而不是逐个像素之间的颜色亮度差异。</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内容损失计算方式：</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通过</a:t>
            </a:r>
            <a:r>
              <a:rPr kumimoji="0" lang="en-US" altLang="zh-CN" sz="20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SRResNet</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模型重建出高清图像</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SR</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通过</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truncated_vgg19</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模型对原始高清图像</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H</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和重建出的高清图像</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SR</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分别进行计算，得到两幅图像对应的特征图</a:t>
            </a:r>
            <a:r>
              <a:rPr kumimoji="0" lang="en-US" altLang="zh-CN" sz="20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H_fea</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a:t>
            </a:r>
            <a:r>
              <a:rPr kumimoji="0" lang="en-US" altLang="zh-CN" sz="20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SR_fea</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计算</a:t>
            </a:r>
            <a:r>
              <a:rPr kumimoji="0" lang="en-US" altLang="zh-CN" sz="20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H_fea</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a:t>
            </a:r>
            <a:r>
              <a:rPr kumimoji="0" lang="en-US" altLang="zh-CN" sz="20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SR_fea</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a:t>
            </a: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MSE</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值。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2669189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dirty="0"/>
              <a:t>SRGAN</a:t>
            </a:r>
            <a:r>
              <a:rPr lang="zh-CN" altLang="zh-CN" sz="2400" b="1" dirty="0"/>
              <a:t>的</a:t>
            </a:r>
            <a:r>
              <a:rPr lang="zh-CN" altLang="en-US" sz="2400" b="1" dirty="0"/>
              <a:t>损失函数</a:t>
            </a:r>
            <a:r>
              <a:rPr lang="en-US" altLang="zh-CN" sz="2400" b="1" dirty="0"/>
              <a:t>---</a:t>
            </a:r>
            <a:r>
              <a:rPr lang="en-US" altLang="zh-CN" sz="2400" b="1" dirty="0" err="1"/>
              <a:t>PyTorch</a:t>
            </a:r>
            <a:r>
              <a:rPr lang="zh-CN" altLang="en-US" sz="2400" b="1" dirty="0"/>
              <a:t>代码</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1279C711-B607-B32D-A6C1-672622A9EF2C}"/>
              </a:ext>
            </a:extLst>
          </p:cNvPr>
          <p:cNvPicPr>
            <a:picLocks noChangeAspect="1"/>
          </p:cNvPicPr>
          <p:nvPr/>
        </p:nvPicPr>
        <p:blipFill>
          <a:blip r:embed="rId3"/>
          <a:stretch>
            <a:fillRect/>
          </a:stretch>
        </p:blipFill>
        <p:spPr>
          <a:xfrm>
            <a:off x="1981200" y="2131882"/>
            <a:ext cx="8201025" cy="4383218"/>
          </a:xfrm>
          <a:prstGeom prst="rect">
            <a:avLst/>
          </a:prstGeom>
        </p:spPr>
      </p:pic>
    </p:spTree>
    <p:extLst>
      <p:ext uri="{BB962C8B-B14F-4D97-AF65-F5344CB8AC3E}">
        <p14:creationId xmlns:p14="http://schemas.microsoft.com/office/powerpoint/2010/main" val="3056048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dirty="0"/>
              <a:t>SRGAN</a:t>
            </a:r>
            <a:r>
              <a:rPr lang="zh-CN" altLang="en-US" sz="2400" b="1" dirty="0"/>
              <a:t>处理后</a:t>
            </a:r>
            <a:r>
              <a:rPr lang="zh-CN" altLang="zh-CN" sz="2400" b="1" dirty="0"/>
              <a:t>的</a:t>
            </a:r>
            <a:r>
              <a:rPr lang="zh-CN" altLang="en-US" sz="2400" b="1" dirty="0"/>
              <a:t>效果示意图</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C31F9B63-406A-C58C-4F61-403BC64EEC5F}"/>
              </a:ext>
            </a:extLst>
          </p:cNvPr>
          <p:cNvPicPr>
            <a:picLocks noChangeAspect="1"/>
          </p:cNvPicPr>
          <p:nvPr/>
        </p:nvPicPr>
        <p:blipFill>
          <a:blip r:embed="rId3"/>
          <a:stretch>
            <a:fillRect/>
          </a:stretch>
        </p:blipFill>
        <p:spPr>
          <a:xfrm>
            <a:off x="1952625" y="2076450"/>
            <a:ext cx="8229600" cy="4419600"/>
          </a:xfrm>
          <a:prstGeom prst="rect">
            <a:avLst/>
          </a:prstGeom>
        </p:spPr>
      </p:pic>
    </p:spTree>
    <p:extLst>
      <p:ext uri="{BB962C8B-B14F-4D97-AF65-F5344CB8AC3E}">
        <p14:creationId xmlns:p14="http://schemas.microsoft.com/office/powerpoint/2010/main" val="3292763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图像修改实例示意图</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6A1C4A70-8932-FAF4-F333-2A77D700E3A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8" name="对象 7">
            <a:extLst>
              <a:ext uri="{FF2B5EF4-FFF2-40B4-BE49-F238E27FC236}">
                <a16:creationId xmlns:a16="http://schemas.microsoft.com/office/drawing/2014/main" id="{E8973898-997F-2714-34D0-5C062FFF4092}"/>
              </a:ext>
            </a:extLst>
          </p:cNvPr>
          <p:cNvGraphicFramePr>
            <a:graphicFrameLocks noChangeAspect="1"/>
          </p:cNvGraphicFramePr>
          <p:nvPr/>
        </p:nvGraphicFramePr>
        <p:xfrm>
          <a:off x="1838325" y="2166916"/>
          <a:ext cx="8572499" cy="3776683"/>
        </p:xfrm>
        <a:graphic>
          <a:graphicData uri="http://schemas.openxmlformats.org/presentationml/2006/ole">
            <mc:AlternateContent xmlns:mc="http://schemas.openxmlformats.org/markup-compatibility/2006">
              <mc:Choice xmlns:v="urn:schemas-microsoft-com:vml" Requires="v">
                <p:oleObj name="Visio" r:id="rId3" imgW="6850779" imgH="1594886" progId="Visio.Drawing.11">
                  <p:embed/>
                </p:oleObj>
              </mc:Choice>
              <mc:Fallback>
                <p:oleObj name="Visio" r:id="rId3" imgW="6850779" imgH="1594886" progId="Visio.Drawing.11">
                  <p:embed/>
                  <p:pic>
                    <p:nvPicPr>
                      <p:cNvPr id="8" name="对象 7">
                        <a:extLst>
                          <a:ext uri="{FF2B5EF4-FFF2-40B4-BE49-F238E27FC236}">
                            <a16:creationId xmlns:a16="http://schemas.microsoft.com/office/drawing/2014/main" id="{E8973898-997F-2714-34D0-5C062FFF4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325" y="2166916"/>
                        <a:ext cx="8572499" cy="3776683"/>
                      </a:xfrm>
                      <a:prstGeom prst="rect">
                        <a:avLst/>
                      </a:prstGeom>
                      <a:noFill/>
                    </p:spPr>
                  </p:pic>
                </p:oleObj>
              </mc:Fallback>
            </mc:AlternateContent>
          </a:graphicData>
        </a:graphic>
      </p:graphicFrame>
    </p:spTree>
    <p:extLst>
      <p:ext uri="{BB962C8B-B14F-4D97-AF65-F5344CB8AC3E}">
        <p14:creationId xmlns:p14="http://schemas.microsoft.com/office/powerpoint/2010/main" val="1432090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dirty="0"/>
              <a:t>SRGAN</a:t>
            </a:r>
            <a:r>
              <a:rPr lang="zh-CN" altLang="en-US" sz="2400" b="1" dirty="0"/>
              <a:t>算法后续版本</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C2230735-5E17-3B4F-FC89-3E89332F1385}"/>
              </a:ext>
            </a:extLst>
          </p:cNvPr>
          <p:cNvSpPr txBox="1">
            <a:spLocks/>
          </p:cNvSpPr>
          <p:nvPr/>
        </p:nvSpPr>
        <p:spPr bwMode="auto">
          <a:xfrm>
            <a:off x="1981199" y="1976425"/>
            <a:ext cx="8524875" cy="46672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ESRGAN</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ESRGAN</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是</a:t>
            </a: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SRGAN</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的增强版，它引入了</a:t>
            </a: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Residual-in-Residual Dense Block</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RRDB</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）作为其基本构建模块，以提高网络的特征提取能力。创新点：引入了残差注意力模块（</a:t>
            </a: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residual attention modules</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），用于学习图像的全局和局部特征</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ESRGAN_4x</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该算法是</a:t>
            </a: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ESRGAN</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的一个变种，专注于</a:t>
            </a: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4</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倍超分辨率重建任务。</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R-ESRGAN 4x+</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R-ESRGAN 4x+</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是对</a:t>
            </a: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ESRGAN_4x</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的进一步优化。</a:t>
            </a: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R-ESRGAN 4x+</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还引入了注意力机制，使网络能够更好地关注图像的局部细节。</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LDSR</a:t>
            </a: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LDSR</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Latent Domain Super Resolution</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）是一种基于潜在域的超分辨率算法。它采用了一种新颖的网络结构，将低分辨率图像映射到一个潜在的高分辨率空间，然后从这个空间重建出高分辨率图像。</a:t>
            </a: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LDSR</a:t>
            </a: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的主要创新点是提出了一种新的潜在域表示方法，以及一种将潜在域映射到实际图像域的方法。这种方法可以生成具有更丰富细节和更高视觉质量的图像。 </a:t>
            </a:r>
            <a:endPar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1183576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如何初始化合成图像？</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9289E858-8212-72F4-2677-74AE566F403D}"/>
              </a:ext>
            </a:extLst>
          </p:cNvPr>
          <p:cNvSpPr txBox="1">
            <a:spLocks/>
          </p:cNvSpPr>
          <p:nvPr/>
        </p:nvSpPr>
        <p:spPr bwMode="auto">
          <a:xfrm>
            <a:off x="1981200" y="1976425"/>
            <a:ext cx="8229600"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快速迁移</a:t>
            </a:r>
            <a:endParaRPr kumimoji="0"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b="1" dirty="0">
                <a:solidFill>
                  <a:prstClr val="black"/>
                </a:solidFill>
                <a:latin typeface="等线" panose="020F0502020204030204"/>
                <a:ea typeface="等线" panose="02010600030101010101" pitchFamily="2" charset="-122"/>
              </a:rPr>
              <a:t>合成图像初始化为内容图像</a:t>
            </a:r>
            <a:endParaRPr lang="en-US" altLang="zh-CN" sz="2400" b="1" dirty="0">
              <a:solidFill>
                <a:prstClr val="black"/>
              </a:solidFill>
              <a:latin typeface="等线" panose="020F0502020204030204"/>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合成图像是训练过程中唯一需要更新的变量</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慢速迁移</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初始化为随机噪声</a:t>
            </a: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2592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如何提取图像的特征？</a:t>
            </a:r>
            <a:r>
              <a:rPr lang="en-US" altLang="zh-CN" sz="2400" b="1" dirty="0"/>
              <a:t>---</a:t>
            </a:r>
            <a:r>
              <a:rPr lang="zh-CN" altLang="en-US" sz="2400" b="1" dirty="0"/>
              <a:t>这里主要基于预训练</a:t>
            </a:r>
            <a:r>
              <a:rPr lang="en-US" altLang="zh-CN" sz="2400" b="1" dirty="0"/>
              <a:t>VGG</a:t>
            </a:r>
            <a:r>
              <a:rPr lang="zh-CN" altLang="en-US" sz="2400" b="1" dirty="0"/>
              <a:t>网络</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1BCF2914-EAC4-8721-3D52-BAD1570C81BC}"/>
              </a:ext>
            </a:extLst>
          </p:cNvPr>
          <p:cNvPicPr>
            <a:picLocks noChangeAspect="1"/>
          </p:cNvPicPr>
          <p:nvPr/>
        </p:nvPicPr>
        <p:blipFill>
          <a:blip r:embed="rId3"/>
          <a:stretch>
            <a:fillRect/>
          </a:stretch>
        </p:blipFill>
        <p:spPr>
          <a:xfrm>
            <a:off x="1879600" y="1976428"/>
            <a:ext cx="8302625" cy="4667259"/>
          </a:xfrm>
          <a:prstGeom prst="rect">
            <a:avLst/>
          </a:prstGeom>
          <a:noFill/>
          <a:ln w="9525">
            <a:noFill/>
            <a:miter lim="800000"/>
            <a:headEnd/>
            <a:tailEnd/>
          </a:ln>
        </p:spPr>
      </p:pic>
    </p:spTree>
    <p:extLst>
      <p:ext uri="{BB962C8B-B14F-4D97-AF65-F5344CB8AC3E}">
        <p14:creationId xmlns:p14="http://schemas.microsoft.com/office/powerpoint/2010/main" val="3622910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如何提取图像的内容特征？</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9289E858-8212-72F4-2677-74AE566F403D}"/>
              </a:ext>
            </a:extLst>
          </p:cNvPr>
          <p:cNvSpPr txBox="1">
            <a:spLocks/>
          </p:cNvSpPr>
          <p:nvPr/>
        </p:nvSpPr>
        <p:spPr bwMode="auto">
          <a:xfrm>
            <a:off x="1981200" y="1976425"/>
            <a:ext cx="8229600"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使用基于</a:t>
            </a:r>
            <a:r>
              <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ImageNet</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数据集预训练的模型（如</a:t>
            </a:r>
            <a:r>
              <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）来抽取图像特征 </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网络高层特征表达目标图像的内容特征。</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神经网络的各层提取到的图像特征是不一样的，越靠近输入层的中间层提取到是浅层特征（即，点，线，色块等低级特征）；</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越靠近输出层提取到的特征是高级特征（例如，边，角，轮廓等）。</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因此，图像的内容信息可以使用神经网络提取到的高级特征来表达</a:t>
            </a:r>
            <a:r>
              <a:rPr lang="zh-CN" altLang="en-US" sz="2400" dirty="0">
                <a:solidFill>
                  <a:prstClr val="black"/>
                </a:solidFill>
                <a:latin typeface="等线" panose="020F0502020204030204"/>
                <a:ea typeface="等线" panose="02010600030101010101" pitchFamily="2" charset="-122"/>
              </a:rPr>
              <a:t>。</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336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如何提取图像的内容特征？</a:t>
            </a:r>
            <a:r>
              <a:rPr lang="en-US" altLang="zh-CN" sz="2400" b="1" dirty="0"/>
              <a:t>---</a:t>
            </a:r>
            <a:r>
              <a:rPr lang="zh-CN" altLang="en-US" sz="2400" b="1" dirty="0"/>
              <a:t>各层特征提取示例</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37EFF05A-A640-52D7-DA3D-E44FD6360591}"/>
              </a:ext>
            </a:extLst>
          </p:cNvPr>
          <p:cNvPicPr>
            <a:picLocks noChangeAspect="1"/>
          </p:cNvPicPr>
          <p:nvPr/>
        </p:nvPicPr>
        <p:blipFill>
          <a:blip r:embed="rId3"/>
          <a:stretch>
            <a:fillRect/>
          </a:stretch>
        </p:blipFill>
        <p:spPr>
          <a:xfrm>
            <a:off x="1616366" y="1976428"/>
            <a:ext cx="8117840" cy="4109412"/>
          </a:xfrm>
          <a:prstGeom prst="rect">
            <a:avLst/>
          </a:prstGeom>
        </p:spPr>
      </p:pic>
    </p:spTree>
    <p:extLst>
      <p:ext uri="{BB962C8B-B14F-4D97-AF65-F5344CB8AC3E}">
        <p14:creationId xmlns:p14="http://schemas.microsoft.com/office/powerpoint/2010/main" val="416249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如何提取图像的风格特征？</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9289E858-8212-72F4-2677-74AE566F403D}"/>
              </a:ext>
            </a:extLst>
          </p:cNvPr>
          <p:cNvSpPr txBox="1">
            <a:spLocks/>
          </p:cNvSpPr>
          <p:nvPr/>
        </p:nvSpPr>
        <p:spPr bwMode="auto">
          <a:xfrm>
            <a:off x="1981200" y="1976425"/>
            <a:ext cx="8229600"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使用基于</a:t>
            </a:r>
            <a:r>
              <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ImageNet</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数据集预训练的模型（如</a:t>
            </a:r>
            <a:r>
              <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）来抽取图像特征 </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网络浅层特征表达目标图像的</a:t>
            </a:r>
            <a:r>
              <a:rPr lang="zh-CN" altLang="en-US" sz="2400" dirty="0">
                <a:solidFill>
                  <a:prstClr val="black"/>
                </a:solidFill>
                <a:latin typeface="等线" panose="020F0502020204030204"/>
                <a:ea typeface="等线" panose="02010600030101010101" pitchFamily="2" charset="-122"/>
              </a:rPr>
              <a:t>风格</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特征。</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ea typeface="等线" panose="02010600030101010101" pitchFamily="2" charset="-122"/>
              </a:rPr>
              <a:t>先从</a:t>
            </a:r>
            <a:r>
              <a:rPr lang="en-US" altLang="zh-CN" sz="2400" dirty="0">
                <a:solidFill>
                  <a:prstClr val="black"/>
                </a:solidFill>
                <a:latin typeface="等线" panose="020F0502020204030204"/>
                <a:ea typeface="等线" panose="02010600030101010101" pitchFamily="2" charset="-122"/>
              </a:rPr>
              <a:t>VGG</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神经网络提取浅层特征图</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为了更好表示风格，往往把浅层特征图转换为</a:t>
            </a:r>
            <a:r>
              <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Gram</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矩阵。</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当然，根据业务需求，也可以</a:t>
            </a:r>
            <a:r>
              <a:rPr lang="en-US" altLang="zh-CN" sz="2400" dirty="0">
                <a:solidFill>
                  <a:prstClr val="black"/>
                </a:solidFill>
                <a:latin typeface="等线" panose="020F0502020204030204"/>
                <a:ea typeface="等线" panose="02010600030101010101" pitchFamily="2" charset="-122"/>
              </a:rPr>
              <a:t>VGG</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神经网络提取高层特征图。</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393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如何计算</a:t>
            </a:r>
            <a:r>
              <a:rPr lang="en-US" altLang="zh-CN" sz="2400" b="1" dirty="0"/>
              <a:t>Gram</a:t>
            </a:r>
            <a:r>
              <a:rPr lang="zh-CN" altLang="en-US" sz="2400" b="1" dirty="0"/>
              <a:t>矩阵？</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BD127C0-6D16-8D56-40B9-DBE8DE5841A7}"/>
              </a:ext>
            </a:extLst>
          </p:cNvPr>
          <p:cNvSpPr txBox="1">
            <a:spLocks/>
          </p:cNvSpPr>
          <p:nvPr/>
        </p:nvSpPr>
        <p:spPr bwMode="auto">
          <a:xfrm>
            <a:off x="1981199" y="1976425"/>
            <a:ext cx="8801101"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Gram</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矩阵的计算过程</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6" name="Rectangle 2">
            <a:extLst>
              <a:ext uri="{FF2B5EF4-FFF2-40B4-BE49-F238E27FC236}">
                <a16:creationId xmlns:a16="http://schemas.microsoft.com/office/drawing/2014/main" id="{C35AA122-EDC1-9D7A-1BBE-FBE790FAD1E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B632804B-73EE-69EB-23FC-718F281F6C55}"/>
              </a:ext>
            </a:extLst>
          </p:cNvPr>
          <p:cNvPicPr>
            <a:picLocks noChangeAspect="1"/>
          </p:cNvPicPr>
          <p:nvPr/>
        </p:nvPicPr>
        <p:blipFill>
          <a:blip r:embed="rId3"/>
          <a:stretch>
            <a:fillRect/>
          </a:stretch>
        </p:blipFill>
        <p:spPr>
          <a:xfrm>
            <a:off x="1852294" y="2405051"/>
            <a:ext cx="8561705" cy="3951293"/>
          </a:xfrm>
          <a:prstGeom prst="rect">
            <a:avLst/>
          </a:prstGeom>
        </p:spPr>
      </p:pic>
    </p:spTree>
    <p:extLst>
      <p:ext uri="{BB962C8B-B14F-4D97-AF65-F5344CB8AC3E}">
        <p14:creationId xmlns:p14="http://schemas.microsoft.com/office/powerpoint/2010/main" val="1811648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6</a:t>
            </a:r>
            <a:r>
              <a:rPr lang="zh-CN" altLang="en-US" sz="4800" dirty="0"/>
              <a:t>章 </a:t>
            </a:r>
            <a:r>
              <a:rPr lang="zh-CN" altLang="en-US" sz="4800" kern="100" dirty="0">
                <a:latin typeface="Times New Roman" panose="02020603050405020304" pitchFamily="18" charset="0"/>
                <a:ea typeface="宋体" panose="02010600030101010101" pitchFamily="2" charset="-122"/>
              </a:rPr>
              <a:t>风格迁移</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en-US" altLang="zh-CN" sz="2400" b="1" dirty="0"/>
              <a:t>Gram</a:t>
            </a:r>
            <a:r>
              <a:rPr lang="zh-CN" altLang="en-US" sz="2400" b="1" dirty="0"/>
              <a:t>矩阵的含义</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 name="内容占位符 5">
                <a:extLst>
                  <a:ext uri="{FF2B5EF4-FFF2-40B4-BE49-F238E27FC236}">
                    <a16:creationId xmlns:a16="http://schemas.microsoft.com/office/drawing/2014/main" id="{0BD127C0-6D16-8D56-40B9-DBE8DE5841A7}"/>
                  </a:ext>
                </a:extLst>
              </p:cNvPr>
              <p:cNvSpPr txBox="1">
                <a:spLocks/>
              </p:cNvSpPr>
              <p:nvPr/>
            </p:nvSpPr>
            <p:spPr bwMode="auto">
              <a:xfrm>
                <a:off x="1981199" y="1976425"/>
                <a:ext cx="8801101" cy="4081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en-US" altLang="zh-CN" sz="2400" dirty="0">
                    <a:solidFill>
                      <a:prstClr val="black"/>
                    </a:solidFill>
                  </a:rPr>
                  <a:t>Gram</a:t>
                </a:r>
                <a:r>
                  <a:rPr lang="zh-CN" altLang="en-US" sz="2400" dirty="0">
                    <a:solidFill>
                      <a:prstClr val="black"/>
                    </a:solidFill>
                  </a:rPr>
                  <a:t>矩阵的</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第</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i</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行，</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j</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列的元素</a:t>
                </a:r>
                <a14:m>
                  <m:oMath xmlns:m="http://schemas.openxmlformats.org/officeDocument/2006/math">
                    <m:sSub>
                      <m:sSubPr>
                        <m:ctrlPr>
                          <a:rPr lang="en-US" altLang="zh-CN" sz="2400" i="1" dirty="0" smtClean="0">
                            <a:solidFill>
                              <a:srgbClr val="222222"/>
                            </a:solidFill>
                            <a:latin typeface="Cambria Math" panose="02040503050406030204" pitchFamily="18" charset="0"/>
                            <a:ea typeface="等线" panose="02010600030101010101" pitchFamily="2" charset="-122"/>
                          </a:rPr>
                        </m:ctrlPr>
                      </m:sSubPr>
                      <m:e>
                        <m:r>
                          <m:rPr>
                            <m:sty m:val="p"/>
                          </m:rPr>
                          <a:rPr lang="en-US" altLang="zh-CN" sz="2400" i="1" dirty="0">
                            <a:solidFill>
                              <a:srgbClr val="222222"/>
                            </a:solidFill>
                            <a:latin typeface="Cambria Math" panose="02040503050406030204" pitchFamily="18" charset="0"/>
                            <a:ea typeface="等线" panose="02010600030101010101" pitchFamily="2" charset="-122"/>
                          </a:rPr>
                          <m:t>x</m:t>
                        </m:r>
                      </m:e>
                      <m:sub>
                        <m:r>
                          <m:rPr>
                            <m:sty m:val="p"/>
                          </m:rPr>
                          <a:rPr lang="en-US" altLang="zh-CN" sz="2400" i="1" dirty="0">
                            <a:solidFill>
                              <a:srgbClr val="222222"/>
                            </a:solidFill>
                            <a:latin typeface="Cambria Math" panose="02040503050406030204" pitchFamily="18" charset="0"/>
                            <a:ea typeface="等线" panose="02010600030101010101" pitchFamily="2" charset="-122"/>
                          </a:rPr>
                          <m:t>ij</m:t>
                        </m:r>
                      </m:sub>
                    </m:sSub>
                  </m:oMath>
                </a14:m>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为风格输出层的第</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i</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通道与第</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j</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个通道的内积。</a:t>
                </a: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它表达了通道</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i</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和通道</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j</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上风格特征的相关性。</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这样</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格拉姆矩阵就可表达风格层输出的风格</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mc:Choice>
        <mc:Fallback xmlns="">
          <p:sp>
            <p:nvSpPr>
              <p:cNvPr id="5" name="内容占位符 5">
                <a:extLst>
                  <a:ext uri="{FF2B5EF4-FFF2-40B4-BE49-F238E27FC236}">
                    <a16:creationId xmlns:a16="http://schemas.microsoft.com/office/drawing/2014/main" id="{0BD127C0-6D16-8D56-40B9-DBE8DE5841A7}"/>
                  </a:ext>
                </a:extLst>
              </p:cNvPr>
              <p:cNvSpPr txBox="1">
                <a:spLocks noRot="1" noChangeAspect="1" noMove="1" noResize="1" noEditPoints="1" noAdjustHandles="1" noChangeArrowheads="1" noChangeShapeType="1" noTextEdit="1"/>
              </p:cNvSpPr>
              <p:nvPr/>
            </p:nvSpPr>
            <p:spPr bwMode="auto">
              <a:xfrm>
                <a:off x="1981199" y="1976425"/>
                <a:ext cx="8801101" cy="4081475"/>
              </a:xfrm>
              <a:prstGeom prst="rect">
                <a:avLst/>
              </a:prstGeom>
              <a:blipFill>
                <a:blip r:embed="rId3"/>
                <a:stretch>
                  <a:fillRect l="-693" t="-1194" r="-554"/>
                </a:stretch>
              </a:blipFill>
              <a:ln w="9525">
                <a:noFill/>
                <a:miter lim="800000"/>
                <a:headEnd/>
                <a:tailEnd/>
              </a:ln>
            </p:spPr>
            <p:txBody>
              <a:bodyPr/>
              <a:lstStyle/>
              <a:p>
                <a:r>
                  <a:rPr lang="zh-CN" altLang="en-US">
                    <a:noFill/>
                  </a:rPr>
                  <a:t> </a:t>
                </a:r>
              </a:p>
            </p:txBody>
          </p:sp>
        </mc:Fallback>
      </mc:AlternateContent>
      <p:sp>
        <p:nvSpPr>
          <p:cNvPr id="6" name="Rectangle 2">
            <a:extLst>
              <a:ext uri="{FF2B5EF4-FFF2-40B4-BE49-F238E27FC236}">
                <a16:creationId xmlns:a16="http://schemas.microsoft.com/office/drawing/2014/main" id="{C35AA122-EDC1-9D7A-1BBE-FBE790FAD1E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159452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1718</Words>
  <Application>Microsoft Office PowerPoint</Application>
  <PresentationFormat>宽屏</PresentationFormat>
  <Paragraphs>175</Paragraphs>
  <Slides>25</Slides>
  <Notes>24</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25</vt:i4>
      </vt:variant>
    </vt:vector>
  </HeadingPairs>
  <TitlesOfParts>
    <vt:vector size="35" baseType="lpstr">
      <vt:lpstr>等线</vt:lpstr>
      <vt:lpstr>等线 Light</vt:lpstr>
      <vt:lpstr>Arial</vt:lpstr>
      <vt:lpstr>Arial</vt:lpstr>
      <vt:lpstr>Cambria Math</vt:lpstr>
      <vt:lpstr>Times New Roman</vt:lpstr>
      <vt:lpstr>Wingdings 2</vt:lpstr>
      <vt:lpstr>Office 主题​​</vt:lpstr>
      <vt:lpstr>1_Office 主题​​</vt:lpstr>
      <vt:lpstr>Visio</vt:lpstr>
      <vt:lpstr>《AIGC原理与实践》  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lpstr>第6章 风格迁移</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maogui wu</dc:creator>
  <cp:lastModifiedBy>maogui wu</cp:lastModifiedBy>
  <cp:revision>17</cp:revision>
  <dcterms:created xsi:type="dcterms:W3CDTF">2024-04-30T05:51:22Z</dcterms:created>
  <dcterms:modified xsi:type="dcterms:W3CDTF">2024-07-04T15:12:07Z</dcterms:modified>
</cp:coreProperties>
</file>